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313" r:id="rId8"/>
    <p:sldId id="310" r:id="rId9"/>
    <p:sldId id="265" r:id="rId10"/>
    <p:sldId id="311" r:id="rId11"/>
    <p:sldId id="267" r:id="rId12"/>
    <p:sldId id="312" r:id="rId13"/>
    <p:sldId id="316" r:id="rId14"/>
    <p:sldId id="300" r:id="rId15"/>
    <p:sldId id="307" r:id="rId16"/>
    <p:sldId id="299" r:id="rId17"/>
    <p:sldId id="320" r:id="rId18"/>
    <p:sldId id="301" r:id="rId19"/>
    <p:sldId id="302" r:id="rId20"/>
    <p:sldId id="303" r:id="rId21"/>
    <p:sldId id="304" r:id="rId22"/>
    <p:sldId id="297" r:id="rId23"/>
    <p:sldId id="296" r:id="rId24"/>
    <p:sldId id="314" r:id="rId25"/>
    <p:sldId id="262" r:id="rId26"/>
    <p:sldId id="315" r:id="rId27"/>
    <p:sldId id="270" r:id="rId28"/>
    <p:sldId id="272" r:id="rId29"/>
    <p:sldId id="317" r:id="rId30"/>
    <p:sldId id="278" r:id="rId31"/>
    <p:sldId id="279" r:id="rId32"/>
    <p:sldId id="280" r:id="rId33"/>
    <p:sldId id="281" r:id="rId34"/>
    <p:sldId id="282" r:id="rId35"/>
    <p:sldId id="318" r:id="rId36"/>
    <p:sldId id="284" r:id="rId37"/>
    <p:sldId id="319" r:id="rId38"/>
    <p:sldId id="321" r:id="rId39"/>
    <p:sldId id="285" r:id="rId40"/>
    <p:sldId id="286" r:id="rId41"/>
    <p:sldId id="287"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p:restoredTop sz="77544" autoAdjust="0"/>
  </p:normalViewPr>
  <p:slideViewPr>
    <p:cSldViewPr snapToGrid="0" snapToObjects="1">
      <p:cViewPr varScale="1">
        <p:scale>
          <a:sx n="62" d="100"/>
          <a:sy n="62" d="100"/>
        </p:scale>
        <p:origin x="-2776" y="-104"/>
      </p:cViewPr>
      <p:guideLst>
        <p:guide orient="horz" pos="3072"/>
        <p:guide pos="4096"/>
      </p:guideLst>
    </p:cSldViewPr>
  </p:slideViewPr>
  <p:outlineViewPr>
    <p:cViewPr>
      <p:scale>
        <a:sx n="33" d="100"/>
        <a:sy n="33" d="100"/>
      </p:scale>
      <p:origin x="0" y="0"/>
    </p:cViewPr>
  </p:outlineViewPr>
  <p:notesTextViewPr>
    <p:cViewPr>
      <p:scale>
        <a:sx n="1" d="1"/>
        <a:sy n="1" d="1"/>
      </p:scale>
      <p:origin x="0" y="17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“Good to meet you, I’m Kyle”</a:t>
            </a:r>
          </a:p>
          <a:p>
            <a:r>
              <a:rPr lang="en-US" baseline="0" dirty="0" smtClean="0"/>
              <a:t> “I’m Brandy” </a:t>
            </a:r>
          </a:p>
          <a:p>
            <a:r>
              <a:rPr lang="en-US" baseline="0" dirty="0" smtClean="0"/>
              <a:t>“let’s get started”)</a:t>
            </a:r>
          </a:p>
        </p:txBody>
      </p:sp>
    </p:spTree>
    <p:extLst>
      <p:ext uri="{BB962C8B-B14F-4D97-AF65-F5344CB8AC3E}">
        <p14:creationId xmlns:p14="http://schemas.microsoft.com/office/powerpoint/2010/main" val="1580781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what the definition of done is about, gloss</a:t>
            </a:r>
            <a:r>
              <a:rPr lang="en-US" baseline="0" dirty="0" smtClean="0"/>
              <a:t> over jargon)</a:t>
            </a:r>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Georgia Institute of Technology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meant to show you just how easy it is</a:t>
            </a:r>
            <a:r>
              <a:rPr lang="en-US" baseline="0" dirty="0" smtClean="0"/>
              <a:t> to change the appearance of a real website.</a:t>
            </a:r>
          </a:p>
          <a:p>
            <a:endParaRPr lang="en-US" baseline="0" dirty="0" smtClean="0"/>
          </a:p>
          <a:p>
            <a:r>
              <a:rPr lang="en-US" baseline="0" dirty="0" smtClean="0"/>
              <a:t>At end, reveal that we haven’t actually changed anything.</a:t>
            </a:r>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format is complicated, but we’ll start to learn more as time goes on.</a:t>
            </a:r>
            <a:endParaRPr lang="en-US" dirty="0"/>
          </a:p>
        </p:txBody>
      </p:sp>
    </p:spTree>
    <p:extLst>
      <p:ext uri="{BB962C8B-B14F-4D97-AF65-F5344CB8AC3E}">
        <p14:creationId xmlns:p14="http://schemas.microsoft.com/office/powerpoint/2010/main" val="378803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336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a:t>
            </a:r>
            <a:r>
              <a:rPr lang="en-US" baseline="0" dirty="0" smtClean="0"/>
              <a:t>you have for yourself for </a:t>
            </a:r>
            <a:r>
              <a:rPr lang="en-US" baseline="0" dirty="0" smtClean="0"/>
              <a:t>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a:t>
            </a:r>
            <a:r>
              <a:rPr lang="en-US" baseline="0" dirty="0" smtClean="0"/>
              <a:t>Why do you think computers </a:t>
            </a:r>
            <a:r>
              <a:rPr lang="en-US" baseline="0" dirty="0" smtClean="0"/>
              <a:t>taken over the </a:t>
            </a:r>
            <a:r>
              <a:rPr lang="en-US" baseline="0" dirty="0" smtClean="0"/>
              <a:t>world (become so popular)? (Fish for answers) </a:t>
            </a:r>
          </a:p>
          <a:p>
            <a:pPr marL="457200" indent="-457200">
              <a:buAutoNum type="arabicPeriod"/>
            </a:pPr>
            <a:endParaRPr lang="en-US" baseline="0" dirty="0" smtClean="0"/>
          </a:p>
          <a:p>
            <a:pPr marL="0" indent="0">
              <a:buNone/>
            </a:pPr>
            <a:r>
              <a:rPr lang="en-US" baseline="0" dirty="0" smtClean="0"/>
              <a:t>*Because </a:t>
            </a:r>
            <a:r>
              <a:rPr lang="en-US" baseline="0" dirty="0" smtClean="0"/>
              <a:t>they do what they do well. Take in the input, put out the output, not wasting time. </a:t>
            </a:r>
            <a:endParaRPr lang="en-US" baseline="0" dirty="0" smtClean="0"/>
          </a:p>
          <a:p>
            <a:pPr marL="0" indent="0">
              <a:buNone/>
            </a:pPr>
            <a:r>
              <a:rPr lang="en-US" baseline="0" dirty="0" smtClean="0"/>
              <a:t>*Individual tasks not complicated, but so efficient that they do great things.</a:t>
            </a:r>
          </a:p>
          <a:p>
            <a:pPr marL="0" indent="0">
              <a:buNone/>
            </a:pPr>
            <a:r>
              <a:rPr lang="en-US" baseline="0" dirty="0" smtClean="0"/>
              <a:t>*All parts must work together cohesively.</a:t>
            </a:r>
          </a:p>
          <a:p>
            <a:pPr marL="0" indent="0">
              <a:buNone/>
            </a:pPr>
            <a:endParaRPr lang="en-US" baseline="0" dirty="0" smtClean="0"/>
          </a:p>
          <a:p>
            <a:pPr marL="0" indent="0">
              <a:buNone/>
            </a:pPr>
            <a:r>
              <a:rPr lang="en-US" baseline="0" dirty="0" smtClean="0"/>
              <a:t>*We want our class to be like that—working as one unit, each person doing their best.</a:t>
            </a:r>
          </a:p>
          <a:p>
            <a:pPr marL="0" indent="0">
              <a:buNone/>
            </a:pPr>
            <a:r>
              <a:rPr lang="en-US" baseline="0" dirty="0" smtClean="0"/>
              <a:t>*We want to avoid things that will break the machine—negative feelings, poor communication...</a:t>
            </a:r>
          </a:p>
          <a:p>
            <a:pPr marL="0" indent="0">
              <a:buNone/>
            </a:pPr>
            <a:r>
              <a:rPr lang="en-US" baseline="0" dirty="0" smtClean="0"/>
              <a:t>*We want you to maximize your potential and be happy to learn. </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8.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udacity.github.io/js-basics/static-home/index.html" TargetMode="External"/><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a:t>
            </a:r>
            <a:r>
              <a:rPr dirty="0" smtClean="0"/>
              <a:t>(</a:t>
            </a:r>
            <a:r>
              <a:rPr lang="en-US" dirty="0" smtClean="0"/>
              <a:t>02</a:t>
            </a:r>
            <a:r>
              <a:rPr dirty="0" smtClean="0"/>
              <a:t>/</a:t>
            </a:r>
            <a:r>
              <a:rPr lang="en-US" dirty="0" smtClean="0"/>
              <a:t>04</a:t>
            </a:r>
            <a:r>
              <a:rPr dirty="0" smtClean="0"/>
              <a:t>/</a:t>
            </a:r>
            <a:r>
              <a:rPr lang="en-US" dirty="0" smtClean="0"/>
              <a:t>2016</a:t>
            </a:r>
            <a:r>
              <a:rPr dirty="0" smtClean="0"/>
              <a:t>)</a:t>
            </a:r>
            <a:endParaRPr dirty="0"/>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5" name="PB"/>
          <p:cNvSpPr/>
          <p:nvPr/>
        </p:nvSpPr>
        <p:spPr>
          <a:xfrm>
            <a:off x="0" y="9601200"/>
            <a:ext cx="31719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5" name="PB"/>
          <p:cNvSpPr/>
          <p:nvPr/>
        </p:nvSpPr>
        <p:spPr>
          <a:xfrm>
            <a:off x="0" y="9601200"/>
            <a:ext cx="317190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5" name="PB"/>
          <p:cNvSpPr/>
          <p:nvPr/>
        </p:nvSpPr>
        <p:spPr>
          <a:xfrm>
            <a:off x="0" y="9601200"/>
            <a:ext cx="348909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5" name="PB"/>
          <p:cNvSpPr/>
          <p:nvPr/>
        </p:nvSpPr>
        <p:spPr>
          <a:xfrm>
            <a:off x="0" y="9601200"/>
            <a:ext cx="380628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noStrike" dirty="0" smtClean="0"/>
              <a:t>Craft </a:t>
            </a:r>
            <a:r>
              <a:rPr lang="en-US" strike="noStrike" dirty="0"/>
              <a:t>our team </a:t>
            </a:r>
            <a:r>
              <a:rPr lang="en-US" strike="noStrike" dirty="0" smtClean="0"/>
              <a:t>agreement</a:t>
            </a:r>
          </a:p>
          <a:p>
            <a:r>
              <a:rPr lang="en-US" strike="noStrike"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41234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Why a team agreement?</a:t>
            </a:r>
            <a:endParaRPr dirty="0"/>
          </a:p>
        </p:txBody>
      </p:sp>
      <p:sp>
        <p:nvSpPr>
          <p:cNvPr id="5" name="PB"/>
          <p:cNvSpPr/>
          <p:nvPr/>
        </p:nvSpPr>
        <p:spPr>
          <a:xfrm>
            <a:off x="0" y="9601200"/>
            <a:ext cx="444066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328622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fontScale="90000"/>
          </a:bodyPr>
          <a:lstStyle/>
          <a:p>
            <a:r>
              <a:rPr lang="en-US" dirty="0" smtClean="0"/>
              <a:t>Why a team agreement?</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7" name="PB"/>
          <p:cNvSpPr/>
          <p:nvPr/>
        </p:nvSpPr>
        <p:spPr>
          <a:xfrm>
            <a:off x="0" y="9601200"/>
            <a:ext cx="4757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614447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5" name="PB"/>
          <p:cNvSpPr/>
          <p:nvPr/>
        </p:nvSpPr>
        <p:spPr>
          <a:xfrm>
            <a:off x="0" y="9601200"/>
            <a:ext cx="507504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91360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800" y="0"/>
            <a:ext cx="12634557" cy="9753600"/>
          </a:xfrm>
          <a:prstGeom prst="rect">
            <a:avLst/>
          </a:prstGeom>
        </p:spPr>
      </p:pic>
      <p:sp>
        <p:nvSpPr>
          <p:cNvPr id="5" name="PB"/>
          <p:cNvSpPr/>
          <p:nvPr/>
        </p:nvSpPr>
        <p:spPr>
          <a:xfrm>
            <a:off x="0" y="9601200"/>
            <a:ext cx="5392234"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192806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8" name="PB"/>
          <p:cNvSpPr/>
          <p:nvPr/>
        </p:nvSpPr>
        <p:spPr>
          <a:xfrm>
            <a:off x="0" y="9601200"/>
            <a:ext cx="5709424"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7510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7" name="PB"/>
          <p:cNvSpPr/>
          <p:nvPr/>
        </p:nvSpPr>
        <p:spPr>
          <a:xfrm>
            <a:off x="0" y="9601200"/>
            <a:ext cx="6026615"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57067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838200" y="3549650"/>
            <a:ext cx="11099800" cy="2159000"/>
          </a:xfrm>
          <a:prstGeom prst="rect">
            <a:avLst/>
          </a:prstGeom>
        </p:spPr>
        <p:txBody>
          <a:bodyPr/>
          <a:lstStyle/>
          <a:p>
            <a:r>
              <a:rPr dirty="0"/>
              <a:t>Welcome!</a:t>
            </a:r>
          </a:p>
        </p:txBody>
      </p:sp>
      <p:sp>
        <p:nvSpPr>
          <p:cNvPr id="5" name="PB"/>
          <p:cNvSpPr/>
          <p:nvPr/>
        </p:nvSpPr>
        <p:spPr>
          <a:xfrm>
            <a:off x="0" y="9601200"/>
            <a:ext cx="63438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7" name="PB"/>
          <p:cNvSpPr/>
          <p:nvPr/>
        </p:nvSpPr>
        <p:spPr>
          <a:xfrm>
            <a:off x="0" y="9601200"/>
            <a:ext cx="6343805"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397952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Team agreements </a:t>
            </a:r>
            <a:r>
              <a:rPr lang="en-US" dirty="0" smtClean="0"/>
              <a:t>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7" name="PB"/>
          <p:cNvSpPr/>
          <p:nvPr/>
        </p:nvSpPr>
        <p:spPr>
          <a:xfrm>
            <a:off x="0" y="9601200"/>
            <a:ext cx="666099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696735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Consequences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Since we all agree on this, breaking the team agreement will result in a reminder the first time. Continuing the behavior will lead to a final warning.</a:t>
            </a:r>
          </a:p>
          <a:p>
            <a:pPr marL="404495" indent="-404495" defTabSz="531622">
              <a:spcBef>
                <a:spcPts val="3800"/>
              </a:spcBef>
              <a:defRPr sz="3458"/>
            </a:pPr>
            <a:r>
              <a:rPr lang="en-US" dirty="0" smtClean="0"/>
              <a:t>Because this behavior leads to a poorly-functioning team, a team member who continues past the final warning will be asked to leave the class.</a:t>
            </a:r>
          </a:p>
          <a:p>
            <a:pPr marL="404495" indent="-404495" defTabSz="531622">
              <a:spcBef>
                <a:spcPts val="3800"/>
              </a:spcBef>
              <a:defRPr sz="3458"/>
            </a:pPr>
            <a:r>
              <a:rPr lang="en-US" dirty="0" smtClean="0"/>
              <a:t>Since we are a team, we want to encourage each other to keep the agreement.</a:t>
            </a:r>
            <a:endParaRPr dirty="0"/>
          </a:p>
        </p:txBody>
      </p:sp>
      <p:sp>
        <p:nvSpPr>
          <p:cNvPr id="5" name="PB"/>
          <p:cNvSpPr/>
          <p:nvPr/>
        </p:nvSpPr>
        <p:spPr>
          <a:xfrm>
            <a:off x="0" y="9601200"/>
            <a:ext cx="697818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5" name="PB"/>
          <p:cNvSpPr/>
          <p:nvPr/>
        </p:nvSpPr>
        <p:spPr>
          <a:xfrm>
            <a:off x="0" y="9601200"/>
            <a:ext cx="729537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Craft our team 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761256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lgn="l">
              <a:buFont typeface="Arial"/>
              <a:buChar char="•"/>
            </a:pPr>
            <a:r>
              <a:rPr lang="en-US" dirty="0" smtClean="0"/>
              <a:t>There are two teams.</a:t>
            </a:r>
            <a:br>
              <a:rPr lang="en-US" dirty="0" smtClean="0"/>
            </a:br>
            <a:endParaRPr lang="en-US" dirty="0" smtClean="0"/>
          </a:p>
          <a:p>
            <a:pPr marL="457200" indent="-457200" algn="l">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lgn="l">
              <a:buFont typeface="Arial"/>
              <a:buChar char="•"/>
            </a:pPr>
            <a:r>
              <a:rPr lang="en-US" dirty="0" smtClean="0"/>
              <a:t>The first person pulls out a fact and reads it aloud.</a:t>
            </a:r>
            <a:br>
              <a:rPr lang="en-US" dirty="0" smtClean="0"/>
            </a:br>
            <a:endParaRPr lang="en-US" dirty="0" smtClean="0"/>
          </a:p>
          <a:p>
            <a:pPr marL="457200" indent="-457200" algn="l">
              <a:buFont typeface="Arial"/>
              <a:buChar char="•"/>
            </a:pPr>
            <a:r>
              <a:rPr lang="en-US" dirty="0" smtClean="0"/>
              <a:t>Then, they have one chance to guess who the fact belongs to, after deliberating with your team (don’t think too long – you only have 5 seconds).</a:t>
            </a:r>
            <a:br>
              <a:rPr lang="en-US" dirty="0" smtClean="0"/>
            </a:br>
            <a:endParaRPr lang="en-US" dirty="0" smtClean="0"/>
          </a:p>
          <a:p>
            <a:pPr marL="457200" indent="-457200" algn="l">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lgn="l">
              <a:buFont typeface="Arial"/>
              <a:buChar char="•"/>
            </a:pPr>
            <a:r>
              <a:rPr lang="en-US" dirty="0" smtClean="0"/>
              <a:t>The other team guesses next. Continue until everyone has guessed.</a:t>
            </a:r>
          </a:p>
        </p:txBody>
      </p:sp>
      <p:sp>
        <p:nvSpPr>
          <p:cNvPr id="7" name="PB"/>
          <p:cNvSpPr/>
          <p:nvPr/>
        </p:nvSpPr>
        <p:spPr>
          <a:xfrm>
            <a:off x="0" y="9601200"/>
            <a:ext cx="792975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Craft </a:t>
            </a:r>
            <a:r>
              <a:rPr lang="en-US" strike="sngStrike" dirty="0"/>
              <a:t>our team </a:t>
            </a:r>
            <a:r>
              <a:rPr lang="en-US" strike="sngStrike" dirty="0" smtClean="0"/>
              <a:t>agreement</a:t>
            </a:r>
          </a:p>
          <a:p>
            <a:r>
              <a:rPr lang="en-US" strike="sngStrike"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82469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5" name="PB"/>
          <p:cNvSpPr/>
          <p:nvPr/>
        </p:nvSpPr>
        <p:spPr>
          <a:xfrm>
            <a:off x="0" y="9601200"/>
            <a:ext cx="856413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rPr dirty="0"/>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5" name="PB"/>
          <p:cNvSpPr/>
          <p:nvPr/>
        </p:nvSpPr>
        <p:spPr>
          <a:xfrm>
            <a:off x="0" y="9601200"/>
            <a:ext cx="88813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strike="sngStrike" dirty="0"/>
              <a:t>Craft our team </a:t>
            </a:r>
            <a:r>
              <a:rPr lang="en-US" strike="sngStrike" dirty="0" smtClean="0"/>
              <a:t>agreement</a:t>
            </a:r>
          </a:p>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919851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dirty="0" smtClean="0"/>
              <a:t>Discuss our goals</a:t>
            </a:r>
          </a:p>
          <a:p>
            <a:r>
              <a:rPr lang="en-US" dirty="0" smtClean="0"/>
              <a:t>Craft </a:t>
            </a:r>
            <a:r>
              <a:rPr lang="en-US" dirty="0"/>
              <a:t>our team </a:t>
            </a:r>
            <a:r>
              <a:rPr lang="en-US" dirty="0" smtClean="0"/>
              <a:t>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95157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7" name="PB"/>
          <p:cNvSpPr/>
          <p:nvPr/>
        </p:nvSpPr>
        <p:spPr>
          <a:xfrm>
            <a:off x="0" y="9601200"/>
            <a:ext cx="95157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6" name="PB"/>
          <p:cNvSpPr/>
          <p:nvPr/>
        </p:nvSpPr>
        <p:spPr>
          <a:xfrm>
            <a:off x="0" y="9601200"/>
            <a:ext cx="9832897"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7" name="PB"/>
          <p:cNvSpPr/>
          <p:nvPr/>
        </p:nvSpPr>
        <p:spPr>
          <a:xfrm>
            <a:off x="0" y="9601200"/>
            <a:ext cx="1015008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6" name="PB"/>
          <p:cNvSpPr/>
          <p:nvPr/>
        </p:nvSpPr>
        <p:spPr>
          <a:xfrm>
            <a:off x="0" y="9601200"/>
            <a:ext cx="1046727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7" name="PB"/>
          <p:cNvSpPr/>
          <p:nvPr/>
        </p:nvSpPr>
        <p:spPr>
          <a:xfrm>
            <a:off x="0" y="9601200"/>
            <a:ext cx="107844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strike="sngStrike" dirty="0"/>
              <a:t>Craft our team </a:t>
            </a:r>
            <a:r>
              <a:rPr lang="en-US" strike="sngStrike" dirty="0" smtClean="0"/>
              <a:t>agreement</a:t>
            </a:r>
          </a:p>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What is programming?</a:t>
            </a:r>
          </a:p>
          <a:p>
            <a:r>
              <a:rPr lang="en-US" dirty="0" smtClean="0"/>
              <a:t>DEV TIME!</a:t>
            </a:r>
            <a:endParaRPr lang="en-US" dirty="0"/>
          </a:p>
        </p:txBody>
      </p:sp>
      <p:sp>
        <p:nvSpPr>
          <p:cNvPr id="7" name="PB"/>
          <p:cNvSpPr/>
          <p:nvPr/>
        </p:nvSpPr>
        <p:spPr>
          <a:xfrm>
            <a:off x="0" y="9601200"/>
            <a:ext cx="1110165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7" name="PB"/>
          <p:cNvSpPr/>
          <p:nvPr/>
        </p:nvSpPr>
        <p:spPr>
          <a:xfrm>
            <a:off x="0" y="9601200"/>
            <a:ext cx="1141884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a:t>
            </a:r>
            <a:endParaRPr lang="en-US" dirty="0"/>
          </a:p>
        </p:txBody>
      </p:sp>
      <p:pic>
        <p:nvPicPr>
          <p:cNvPr id="5" name="Picture 4"/>
          <p:cNvPicPr>
            <a:picLocks noChangeAspect="1"/>
          </p:cNvPicPr>
          <p:nvPr/>
        </p:nvPicPr>
        <p:blipFill>
          <a:blip r:embed="rId3"/>
          <a:stretch>
            <a:fillRect/>
          </a:stretch>
        </p:blipFill>
        <p:spPr>
          <a:xfrm>
            <a:off x="3187291" y="2227206"/>
            <a:ext cx="6650093" cy="6650093"/>
          </a:xfrm>
          <a:prstGeom prst="rect">
            <a:avLst/>
          </a:prstGeom>
        </p:spPr>
      </p:pic>
      <p:sp>
        <p:nvSpPr>
          <p:cNvPr id="7" name="PB"/>
          <p:cNvSpPr/>
          <p:nvPr/>
        </p:nvSpPr>
        <p:spPr>
          <a:xfrm>
            <a:off x="0" y="9601200"/>
            <a:ext cx="1173603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898813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Briard</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70000" lnSpcReduction="20000"/>
          </a:bodyPr>
          <a:lstStyle/>
          <a:p>
            <a:pPr marL="0" indent="0">
              <a:buNone/>
            </a:pPr>
            <a:r>
              <a:rPr lang="en-US" dirty="0" smtClean="0"/>
              <a:t>Type the following in your browser:</a:t>
            </a:r>
          </a:p>
          <a:p>
            <a:pPr marL="0" indent="0">
              <a:buNone/>
            </a:pPr>
            <a:r>
              <a:rPr lang="en-US" sz="4200" b="1" dirty="0"/>
              <a:t>http://</a:t>
            </a:r>
            <a:r>
              <a:rPr lang="en-US" sz="4200" b="1" dirty="0" err="1">
                <a:solidFill>
                  <a:schemeClr val="accent1">
                    <a:lumMod val="60000"/>
                    <a:lumOff val="40000"/>
                  </a:schemeClr>
                </a:solidFill>
              </a:rPr>
              <a:t>www.htmlandcssbook.com</a:t>
            </a:r>
            <a:r>
              <a:rPr lang="en-US" sz="4200" b="1" dirty="0"/>
              <a:t>/</a:t>
            </a:r>
            <a:r>
              <a:rPr lang="en-US" sz="4200" b="1" dirty="0">
                <a:solidFill>
                  <a:schemeClr val="accent1">
                    <a:lumMod val="40000"/>
                    <a:lumOff val="60000"/>
                  </a:schemeClr>
                </a:solidFill>
              </a:rPr>
              <a:t>code-samples</a:t>
            </a:r>
            <a:r>
              <a:rPr lang="en-US" sz="4200" b="1" dirty="0"/>
              <a:t>/</a:t>
            </a:r>
            <a:r>
              <a:rPr lang="en-US" sz="4200" b="1" dirty="0">
                <a:solidFill>
                  <a:schemeClr val="accent1">
                    <a:lumMod val="20000"/>
                    <a:lumOff val="80000"/>
                  </a:schemeClr>
                </a:solidFill>
              </a:rPr>
              <a:t>chapter-12</a:t>
            </a:r>
            <a:r>
              <a:rPr lang="en-US" sz="4200" b="1" dirty="0"/>
              <a:t>/</a:t>
            </a:r>
            <a:r>
              <a:rPr lang="en-US" sz="4200" b="1" dirty="0" err="1"/>
              <a:t>example.html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smtClean="0"/>
              <a:t>Type each line of code, then press enter:</a:t>
            </a:r>
          </a:p>
          <a:p>
            <a:pPr marL="1631950" lvl="2" indent="-742950" fontAlgn="base">
              <a:buFont typeface="+mj-lt"/>
              <a:buAutoNum type="arabicPeriod"/>
            </a:pPr>
            <a:r>
              <a:rPr lang="en-US" sz="4200" b="1" dirty="0"/>
              <a:t>i</a:t>
            </a:r>
            <a:r>
              <a:rPr lang="en-US" sz="4200" b="1" dirty="0" smtClean="0"/>
              <a:t>ntro = </a:t>
            </a:r>
            <a:r>
              <a:rPr lang="en-US" sz="4200" b="1" dirty="0" err="1" smtClean="0"/>
              <a:t>document.getElementsByClassName</a:t>
            </a:r>
            <a:r>
              <a:rPr lang="en-US" sz="4200" b="1" dirty="0" smtClean="0"/>
              <a:t>(“intro”);</a:t>
            </a:r>
          </a:p>
          <a:p>
            <a:pPr marL="1631950" lvl="2" indent="-742950" fontAlgn="base">
              <a:buFont typeface="+mj-lt"/>
              <a:buAutoNum type="arabicPeriod"/>
            </a:pPr>
            <a:r>
              <a:rPr lang="en-US" sz="4200" b="1" dirty="0"/>
              <a:t>i</a:t>
            </a:r>
            <a:r>
              <a:rPr lang="en-US" sz="4200" b="1" dirty="0" smtClean="0"/>
              <a:t>ntro[0].</a:t>
            </a:r>
            <a:r>
              <a:rPr lang="en-US" sz="4200" b="1" dirty="0" err="1" smtClean="0"/>
              <a:t>innerHTML</a:t>
            </a:r>
            <a:r>
              <a:rPr lang="en-US" sz="4200" b="1" dirty="0" smtClean="0"/>
              <a:t>(“I love </a:t>
            </a:r>
            <a:r>
              <a:rPr lang="en-US" sz="4200" b="1" dirty="0" err="1" smtClean="0"/>
              <a:t>briards</a:t>
            </a:r>
            <a:r>
              <a:rPr lang="en-US" sz="4200" b="1" dirty="0" smtClean="0"/>
              <a:t>, they are so funny”);</a:t>
            </a:r>
            <a:endParaRPr lang="en-US" sz="4200" b="1" dirty="0"/>
          </a:p>
          <a:p>
            <a:pPr marL="1187450" lvl="1" indent="-742950" fontAlgn="base">
              <a:buFont typeface="+mj-lt"/>
              <a:buAutoNum type="arabicPeriod"/>
            </a:pPr>
            <a:r>
              <a:rPr lang="en-US" dirty="0"/>
              <a:t>What happens</a:t>
            </a:r>
            <a:r>
              <a:rPr lang="en-US" dirty="0" smtClean="0"/>
              <a:t>? (Try pressing refresh.)</a:t>
            </a:r>
            <a:endParaRPr lang="en-US" sz="4400" dirty="0"/>
          </a:p>
        </p:txBody>
      </p:sp>
      <p:sp>
        <p:nvSpPr>
          <p:cNvPr id="8" name="PB"/>
          <p:cNvSpPr/>
          <p:nvPr/>
        </p:nvSpPr>
        <p:spPr>
          <a:xfrm>
            <a:off x="0" y="9601200"/>
            <a:ext cx="1205322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0758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85000" lnSpcReduction="20000"/>
          </a:bodyPr>
          <a:lstStyle/>
          <a:p>
            <a:pPr marL="0" indent="0">
              <a:buNone/>
            </a:pPr>
            <a:r>
              <a:rPr lang="en-US" dirty="0" smtClean="0"/>
              <a:t>Type the following in your browser:</a:t>
            </a:r>
          </a:p>
          <a:p>
            <a:pPr marL="0" indent="0">
              <a:buNone/>
            </a:pPr>
            <a:r>
              <a:rPr lang="en-US" sz="4200" b="1" dirty="0" smtClean="0">
                <a:hlinkClick r:id="rId3"/>
              </a:rPr>
              <a:t>http</a:t>
            </a:r>
            <a:r>
              <a:rPr lang="en-US" sz="4200" b="1" dirty="0">
                <a:hlinkClick r:id="rId3"/>
              </a:rPr>
              <a:t>://</a:t>
            </a:r>
            <a:r>
              <a:rPr lang="en-US" sz="4200" b="1" dirty="0" smtClean="0">
                <a:hlinkClick r:id="rId3"/>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dirty="0" smtClean="0"/>
              <a:t/>
            </a:r>
            <a:br>
              <a:rPr lang="en-US" dirty="0" smtClean="0"/>
            </a:br>
            <a:r>
              <a:rPr lang="en-US" dirty="0" smtClean="0"/>
              <a:t/>
            </a:r>
            <a:br>
              <a:rPr lang="en-US" dirty="0" smtClean="0"/>
            </a:br>
            <a:r>
              <a:rPr lang="en-US" sz="4200" b="1" dirty="0" smtClean="0"/>
              <a:t>$</a:t>
            </a:r>
            <a:r>
              <a:rPr lang="en-US" sz="4200" b="1" dirty="0">
                <a:solidFill>
                  <a:schemeClr val="accent4">
                    <a:lumMod val="60000"/>
                    <a:lumOff val="40000"/>
                  </a:schemeClr>
                </a:solidFill>
              </a:rPr>
              <a:t>(".super-header-wrapper")</a:t>
            </a:r>
            <a:r>
              <a:rPr lang="en-US" sz="4200" b="1" dirty="0"/>
              <a:t>.html("</a:t>
            </a:r>
            <a:r>
              <a:rPr lang="en-US" sz="4200" b="1" dirty="0">
                <a:solidFill>
                  <a:schemeClr val="accent3">
                    <a:lumMod val="60000"/>
                    <a:lumOff val="40000"/>
                  </a:schemeClr>
                </a:solidFill>
              </a:rPr>
              <a:t>&lt;</a:t>
            </a:r>
            <a:r>
              <a:rPr lang="en-US" sz="4200" b="1" dirty="0" err="1">
                <a:solidFill>
                  <a:schemeClr val="accent3">
                    <a:lumMod val="60000"/>
                    <a:lumOff val="40000"/>
                  </a:schemeClr>
                </a:solidFill>
              </a:rPr>
              <a:t>img</a:t>
            </a:r>
            <a:r>
              <a:rPr lang="en-US" sz="4200" b="1" dirty="0"/>
              <a:t> </a:t>
            </a:r>
            <a:r>
              <a:rPr lang="en-US" sz="4200" b="1" dirty="0">
                <a:solidFill>
                  <a:schemeClr val="accent5">
                    <a:lumMod val="60000"/>
                    <a:lumOff val="40000"/>
                  </a:schemeClr>
                </a:solidFill>
              </a:rPr>
              <a:t>style</a:t>
            </a:r>
            <a:r>
              <a:rPr lang="en-US" sz="4200" b="1" dirty="0"/>
              <a:t>=</a:t>
            </a:r>
            <a:r>
              <a:rPr lang="en-US" sz="4200" b="1" dirty="0">
                <a:solidFill>
                  <a:schemeClr val="accent6">
                    <a:lumMod val="60000"/>
                    <a:lumOff val="40000"/>
                  </a:schemeClr>
                </a:solidFill>
              </a:rPr>
              <a:t>'width:100%' </a:t>
            </a:r>
            <a:r>
              <a:rPr lang="en-US" sz="4200" b="1" dirty="0" err="1">
                <a:solidFill>
                  <a:schemeClr val="accent5">
                    <a:lumMod val="60000"/>
                    <a:lumOff val="40000"/>
                  </a:schemeClr>
                </a:solidFill>
              </a:rPr>
              <a:t>src</a:t>
            </a:r>
            <a:r>
              <a:rPr lang="en-US" sz="4200" b="1" dirty="0">
                <a:solidFill>
                  <a:schemeClr val="tx1"/>
                </a:solidFill>
              </a:rPr>
              <a:t>=</a:t>
            </a:r>
            <a:r>
              <a:rPr lang="en-US" sz="4200" b="1" dirty="0">
                <a:solidFill>
                  <a:srgbClr val="9A91DA"/>
                </a:solidFill>
              </a:rPr>
              <a:t>'http://</a:t>
            </a:r>
            <a:r>
              <a:rPr lang="en-US" sz="4200" b="1" dirty="0" err="1">
                <a:solidFill>
                  <a:srgbClr val="9A91DA"/>
                </a:solidFill>
              </a:rPr>
              <a:t>goo.gl</a:t>
            </a:r>
            <a:r>
              <a:rPr lang="en-US" sz="4200" b="1" dirty="0">
                <a:solidFill>
                  <a:srgbClr val="9A91DA"/>
                </a:solidFill>
              </a:rPr>
              <a:t>/</a:t>
            </a:r>
            <a:r>
              <a:rPr lang="en-US" sz="4200" b="1" dirty="0" err="1">
                <a:solidFill>
                  <a:srgbClr val="9A91DA"/>
                </a:solidFill>
              </a:rPr>
              <a:t>WCrBmS</a:t>
            </a:r>
            <a:r>
              <a:rPr lang="en-US" sz="4200" b="1" dirty="0">
                <a:solidFill>
                  <a:srgbClr val="9A91DA"/>
                </a:solidFill>
              </a:rPr>
              <a:t>'</a:t>
            </a:r>
            <a:r>
              <a:rPr lang="en-US" sz="4200" b="1" dirty="0">
                <a:solidFill>
                  <a:srgbClr val="6CE24A"/>
                </a:solidFill>
              </a:rPr>
              <a:t>&gt;</a:t>
            </a:r>
            <a:r>
              <a:rPr lang="en-US" sz="4200" b="1" dirty="0"/>
              <a:t>");</a:t>
            </a:r>
          </a:p>
          <a:p>
            <a:pPr marL="1187450" lvl="1" indent="-742950" fontAlgn="base">
              <a:buFont typeface="+mj-lt"/>
              <a:buAutoNum type="arabicPeriod"/>
            </a:pPr>
            <a:r>
              <a:rPr lang="en-US" dirty="0"/>
              <a:t>What happens?</a:t>
            </a:r>
          </a:p>
          <a:p>
            <a:pPr marL="0" indent="0">
              <a:buNone/>
            </a:pPr>
            <a:endParaRPr lang="en-US" sz="4400" dirty="0"/>
          </a:p>
        </p:txBody>
      </p:sp>
      <p:sp>
        <p:nvSpPr>
          <p:cNvPr id="7" name="PB"/>
          <p:cNvSpPr/>
          <p:nvPr/>
        </p:nvSpPr>
        <p:spPr>
          <a:xfrm>
            <a:off x="0" y="9601200"/>
            <a:ext cx="1237041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Instructors</a:t>
            </a:r>
            <a:endParaRPr dirty="0"/>
          </a:p>
        </p:txBody>
      </p:sp>
      <p:sp>
        <p:nvSpPr>
          <p:cNvPr id="5" name="PB"/>
          <p:cNvSpPr/>
          <p:nvPr/>
        </p:nvSpPr>
        <p:spPr>
          <a:xfrm>
            <a:off x="0" y="9601200"/>
            <a:ext cx="126876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6" name="PB"/>
          <p:cNvSpPr/>
          <p:nvPr/>
        </p:nvSpPr>
        <p:spPr>
          <a:xfrm>
            <a:off x="0" y="9601200"/>
            <a:ext cx="126876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6" name="PB"/>
          <p:cNvSpPr/>
          <p:nvPr/>
        </p:nvSpPr>
        <p:spPr>
          <a:xfrm>
            <a:off x="0" y="9601200"/>
            <a:ext cx="158595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lgn="l">
              <a:buFont typeface="Arial" charset="0"/>
              <a:buChar char="•"/>
            </a:pPr>
            <a:r>
              <a:rPr lang="en-US" dirty="0"/>
              <a:t>Writer of Code (Java</a:t>
            </a:r>
            <a:r>
              <a:rPr lang="en-US" dirty="0" smtClean="0"/>
              <a:t>)</a:t>
            </a:r>
            <a:br>
              <a:rPr lang="en-US" dirty="0" smtClean="0"/>
            </a:br>
            <a:endParaRPr lang="en-US" dirty="0"/>
          </a:p>
          <a:p>
            <a:pPr marL="457200" indent="-457200" algn="l">
              <a:buFont typeface="Arial" charset="0"/>
              <a:buChar char="•"/>
            </a:pPr>
            <a:r>
              <a:rPr lang="en-US" dirty="0"/>
              <a:t>Writer of Words (Poetry</a:t>
            </a:r>
            <a:r>
              <a:rPr lang="en-US" dirty="0" smtClean="0"/>
              <a:t>)</a:t>
            </a:r>
            <a:br>
              <a:rPr lang="en-US" dirty="0" smtClean="0"/>
            </a:br>
            <a:endParaRPr lang="en-US" dirty="0"/>
          </a:p>
          <a:p>
            <a:pPr marL="457200" indent="-457200" algn="l">
              <a:buFont typeface="Arial" charset="0"/>
              <a:buChar char="•"/>
            </a:pPr>
            <a:r>
              <a:rPr lang="en-US" dirty="0"/>
              <a:t>Mom of two small </a:t>
            </a:r>
            <a:r>
              <a:rPr lang="en-US" dirty="0" smtClean="0"/>
              <a:t>humans</a:t>
            </a:r>
            <a:br>
              <a:rPr lang="en-US" dirty="0" smtClean="0"/>
            </a:br>
            <a:endParaRPr lang="en-US" dirty="0"/>
          </a:p>
          <a:p>
            <a:pPr marL="457200" indent="-457200" algn="l">
              <a:buFont typeface="Arial" charset="0"/>
              <a:buChar char="•"/>
            </a:pPr>
            <a:r>
              <a:rPr lang="en-US" dirty="0"/>
              <a:t>Detroit Born and </a:t>
            </a:r>
            <a:r>
              <a:rPr lang="en-US" dirty="0" smtClean="0"/>
              <a:t>Raised</a:t>
            </a:r>
            <a:br>
              <a:rPr lang="en-US" dirty="0" smtClean="0"/>
            </a:br>
            <a:endParaRPr lang="en-US" dirty="0"/>
          </a:p>
          <a:p>
            <a:pPr marL="457200" indent="-457200" algn="l">
              <a:buFont typeface="Arial" charset="0"/>
              <a:buChar char="•"/>
            </a:pPr>
            <a:r>
              <a:rPr lang="en-US" dirty="0"/>
              <a:t>Halo Mistress Chief (</a:t>
            </a:r>
            <a:r>
              <a:rPr lang="en-US" dirty="0" err="1"/>
              <a:t>Ubisoft</a:t>
            </a:r>
            <a:r>
              <a:rPr lang="en-US" dirty="0" smtClean="0"/>
              <a:t>)</a:t>
            </a:r>
            <a:br>
              <a:rPr lang="en-US" dirty="0" smtClean="0"/>
            </a:br>
            <a:endParaRPr lang="en-US" dirty="0"/>
          </a:p>
          <a:p>
            <a:pPr marL="457200" indent="-457200" algn="l">
              <a:buFont typeface="Arial" charset="0"/>
              <a:buChar char="•"/>
            </a:pPr>
            <a:r>
              <a:rPr lang="en-US" dirty="0"/>
              <a:t>Reader of Sci-Fi </a:t>
            </a:r>
            <a:r>
              <a:rPr lang="en-US" dirty="0" smtClean="0"/>
              <a:t/>
            </a:r>
            <a:br>
              <a:rPr lang="en-US" dirty="0" smtClean="0"/>
            </a:br>
            <a:endParaRPr lang="en-US" dirty="0"/>
          </a:p>
          <a:p>
            <a:pPr marL="457200" indent="-457200" algn="l">
              <a:buFont typeface="Arial" charset="0"/>
              <a:buChar char="•"/>
            </a:pPr>
            <a:r>
              <a:rPr lang="en-US" dirty="0"/>
              <a:t>Part Android</a:t>
            </a:r>
          </a:p>
        </p:txBody>
      </p:sp>
      <p:sp>
        <p:nvSpPr>
          <p:cNvPr id="7" name="PB"/>
          <p:cNvSpPr/>
          <p:nvPr/>
        </p:nvSpPr>
        <p:spPr>
          <a:xfrm>
            <a:off x="0" y="9601200"/>
            <a:ext cx="190314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dirty="0"/>
              <a:t>Discuss our </a:t>
            </a:r>
            <a:r>
              <a:rPr lang="en-US" dirty="0" smtClean="0"/>
              <a:t>goals</a:t>
            </a:r>
            <a:endParaRPr lang="en-US" strike="sngStrike" dirty="0" smtClean="0"/>
          </a:p>
          <a:p>
            <a:r>
              <a:rPr lang="en-US" dirty="0"/>
              <a:t>Craft our team </a:t>
            </a:r>
            <a:r>
              <a:rPr lang="en-US" dirty="0" smtClean="0"/>
              <a:t>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222033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5" name="PB"/>
          <p:cNvSpPr/>
          <p:nvPr/>
        </p:nvSpPr>
        <p:spPr>
          <a:xfrm>
            <a:off x="0" y="9601200"/>
            <a:ext cx="253752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5" name="PB"/>
          <p:cNvSpPr/>
          <p:nvPr/>
        </p:nvSpPr>
        <p:spPr>
          <a:xfrm>
            <a:off x="0" y="9601200"/>
            <a:ext cx="285471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7722</TotalTime>
  <Words>1527</Words>
  <Application>Microsoft Macintosh PowerPoint</Application>
  <PresentationFormat>Custom</PresentationFormat>
  <Paragraphs>216</Paragraphs>
  <Slides>41</Slides>
  <Notes>20</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Black</vt:lpstr>
      <vt:lpstr>Day 1 (02/04/2016)</vt:lpstr>
      <vt:lpstr>Welcome!</vt:lpstr>
      <vt:lpstr>Today’s Goals</vt:lpstr>
      <vt:lpstr>The Instructors</vt:lpstr>
      <vt:lpstr>PowerPoint Presentation</vt:lpstr>
      <vt:lpstr>PowerPoint Presentation</vt:lpstr>
      <vt:lpstr>Today’s Goals</vt:lpstr>
      <vt:lpstr>Why are we here?</vt:lpstr>
      <vt:lpstr>Team Goals</vt:lpstr>
      <vt:lpstr>Why are you here?</vt:lpstr>
      <vt:lpstr>Individual Goals</vt:lpstr>
      <vt:lpstr>Goal Map</vt:lpstr>
      <vt:lpstr>Today’s Goals</vt:lpstr>
      <vt:lpstr>Why a team agreement?</vt:lpstr>
      <vt:lpstr>Why a team agreement?</vt:lpstr>
      <vt:lpstr>It’s like a contract… but collaborative</vt:lpstr>
      <vt:lpstr>PowerPoint Presentation</vt:lpstr>
      <vt:lpstr>Sample Team Agreement</vt:lpstr>
      <vt:lpstr>Sample Team Agreement</vt:lpstr>
      <vt:lpstr>Sample Team Agreement</vt:lpstr>
      <vt:lpstr>D-Code  Team Agreement</vt:lpstr>
      <vt:lpstr>The Consequences</vt:lpstr>
      <vt:lpstr>Questions?</vt:lpstr>
      <vt:lpstr>Today’s Goals</vt:lpstr>
      <vt:lpstr>Meet the Team</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Today’s Goals</vt:lpstr>
      <vt:lpstr>Developers Use Tools</vt:lpstr>
      <vt:lpstr>Challenge</vt:lpstr>
      <vt:lpstr>Briard Challenge</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79</cp:revision>
  <dcterms:modified xsi:type="dcterms:W3CDTF">2016-02-03T14:55:20Z</dcterms:modified>
</cp:coreProperties>
</file>